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296" r:id="rId3"/>
    <p:sldId id="318" r:id="rId4"/>
    <p:sldId id="432" r:id="rId5"/>
    <p:sldId id="320" r:id="rId6"/>
    <p:sldId id="445" r:id="rId7"/>
    <p:sldId id="261" r:id="rId8"/>
    <p:sldId id="433" r:id="rId9"/>
    <p:sldId id="443" r:id="rId10"/>
    <p:sldId id="437" r:id="rId11"/>
    <p:sldId id="436" r:id="rId12"/>
    <p:sldId id="439" r:id="rId13"/>
    <p:sldId id="446" r:id="rId14"/>
    <p:sldId id="267" r:id="rId15"/>
    <p:sldId id="440" r:id="rId16"/>
    <p:sldId id="317" r:id="rId17"/>
    <p:sldId id="332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  <p1510:client id="{BAE3137E-5ED2-488F-90AA-67C3B75162E2}" v="4" dt="2020-04-06T18:41:56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7" autoAdjust="0"/>
    <p:restoredTop sz="91382" autoAdjust="0"/>
  </p:normalViewPr>
  <p:slideViewPr>
    <p:cSldViewPr snapToGrid="0">
      <p:cViewPr varScale="1">
        <p:scale>
          <a:sx n="68" d="100"/>
          <a:sy n="68" d="100"/>
        </p:scale>
        <p:origin x="10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117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11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24/09/2021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276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https://mybinder.org/v2/gh/zz4fap/t319_aprendizado_de_maquina/main?filepath=notebooks%2Fregression%2Ferror_surface_example1.ipynb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70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https://mybinder.org/v2/gh/zz4fap/t319_aprendizado_de_maquina/main?filepath=notebooks%2Fregression%2Ferror_surface_example2.ipynb</a:t>
                </a:r>
              </a:p>
              <a:p>
                <a:endParaRPr lang="pt-BR" noProof="0" dirty="0" smtClean="0"/>
              </a:p>
              <a:p>
                <a:endParaRPr lang="pt-BR" noProof="0" dirty="0" smtClean="0"/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738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 smtClean="0"/>
              <a:t>Exemplo</a:t>
            </a:r>
            <a:r>
              <a:rPr lang="pt-BR" noProof="0" dirty="0" smtClean="0"/>
              <a:t>: </a:t>
            </a:r>
            <a:r>
              <a:rPr lang="pt-BR" dirty="0" smtClean="0"/>
              <a:t>https://mybinder.org/v2/gh/zz4fap/t319_aprendizado_de_maquina/main?filepath=notebooks%2Fregression%2Fformatos_diferentes_da_</a:t>
            </a:r>
            <a:r>
              <a:rPr lang="pt-BR" u="none" dirty="0" smtClean="0"/>
              <a:t>superficie_de_erro</a:t>
            </a:r>
            <a:r>
              <a:rPr lang="pt-BR" u="none" dirty="0" smtClean="0">
                <a:solidFill>
                  <a:srgbClr val="00B0F0"/>
                </a:solidFill>
              </a:rPr>
              <a:t>.ipynb</a:t>
            </a:r>
            <a:endParaRPr lang="pt-BR" u="none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259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</a:t>
                </a:r>
                <a:r>
                  <a:rPr lang="pt-BR" sz="1200" baseline="0" dirty="0" smtClean="0"/>
                  <a:t>cúbico</a:t>
                </a:r>
                <a:r>
                  <a:rPr lang="pt-BR" sz="1200" baseline="0" dirty="0"/>
                  <a:t>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Laboratório #2</a:t>
            </a:r>
            <a:r>
              <a:rPr lang="pt-BR" dirty="0" smtClean="0"/>
              <a:t>: https://mybinder.org/v2/gh/zz4fap/t319_aprendizado_de_maquina/main?filepath=labs%2FLaboratorio2.ipynb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Exemplos de aplicações</a:t>
            </a:r>
            <a:r>
              <a:rPr lang="pt-BR" baseline="0" dirty="0" smtClean="0"/>
              <a:t> de regressão linear:</a:t>
            </a:r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Modelos </a:t>
            </a:r>
            <a:r>
              <a:rPr lang="pt-BR" dirty="0"/>
              <a:t>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 smtClean="0"/>
              <a:t>).</a:t>
            </a:r>
            <a:endParaRPr lang="pt-BR" dirty="0"/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</a:t>
            </a:r>
            <a:r>
              <a:rPr lang="pt-BR" dirty="0" smtClean="0"/>
              <a:t>que </a:t>
            </a:r>
            <a:r>
              <a:rPr lang="pt-BR" dirty="0"/>
              <a:t>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parâmetros“ e não às variáveis,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</a:t>
            </a:r>
            <a:r>
              <a:rPr lang="nl-BE" baseline="0" dirty="0" smtClean="0"/>
              <a:t>encontrar </a:t>
            </a:r>
            <a:r>
              <a:rPr lang="nl-BE" b="1" i="1" baseline="0" dirty="0"/>
              <a:t>h</a:t>
            </a:r>
            <a:r>
              <a:rPr lang="nl-BE" baseline="0" dirty="0" smtClean="0"/>
              <a:t>.</a:t>
            </a:r>
          </a:p>
          <a:p>
            <a:endParaRPr lang="nl-BE" baseline="0" dirty="0" smtClean="0"/>
          </a:p>
          <a:p>
            <a:r>
              <a:rPr lang="pt-BR" dirty="0" smtClean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o </a:t>
                </a:r>
                <a:r>
                  <a:rPr lang="pt-BR" b="1" dirty="0" smtClean="0"/>
                  <a:t>coeficiente linear</a:t>
                </a:r>
                <a:r>
                  <a:rPr lang="pt-BR" dirty="0" smtClean="0"/>
                  <a:t>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6578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</a:t>
            </a:r>
            <a:r>
              <a:rPr lang="pt-BR" baseline="0" dirty="0" smtClean="0"/>
              <a:t>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quadrado da norma euclidiana ou norma l2.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mínimo é encontrado através do método</a:t>
            </a:r>
            <a:r>
              <a:rPr lang="pt-BR" baseline="0" dirty="0" smtClean="0"/>
              <a:t> </a:t>
            </a:r>
            <a:r>
              <a:rPr lang="pt-BR" dirty="0" smtClean="0"/>
              <a:t>dos </a:t>
            </a:r>
            <a:r>
              <a:rPr lang="pt-BR" b="1" dirty="0" smtClean="0"/>
              <a:t>mínimos quadrados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 smtClean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 smtClean="0"/>
          </a:p>
          <a:p>
            <a:r>
              <a:rPr lang="pt-BR" b="1" baseline="0" dirty="0" smtClean="0"/>
              <a:t>Posto de uma matriz</a:t>
            </a:r>
            <a:r>
              <a:rPr lang="pt-BR" baseline="0" dirty="0" smtClean="0"/>
              <a:t>: corresponde ao número de linhas ou colunas linearmente independentes da matriz.</a:t>
            </a:r>
          </a:p>
          <a:p>
            <a:endParaRPr lang="pt-BR" baseline="0" dirty="0" smtClean="0"/>
          </a:p>
          <a:p>
            <a:r>
              <a:rPr lang="pt-BR" dirty="0" smtClean="0"/>
              <a:t>Se A é uma matriz quadrada (ou seja, m = n), então A é invertível se e somente se A tiver posto igual</a:t>
            </a:r>
            <a:r>
              <a:rPr lang="pt-BR" baseline="0" dirty="0" smtClean="0"/>
              <a:t> a</a:t>
            </a:r>
            <a:r>
              <a:rPr lang="pt-BR" dirty="0" smtClean="0"/>
              <a:t> n (ou seja, A tiver posto completo).</a:t>
            </a:r>
          </a:p>
          <a:p>
            <a:endParaRPr lang="pt-BR" dirty="0" smtClean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</a:t>
            </a:r>
            <a:r>
              <a:rPr lang="pt-BR" dirty="0" smtClean="0"/>
              <a:t>sobredeterminados,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há mais equações (pares x e y) que incógnitas (valores do</a:t>
            </a:r>
            <a:r>
              <a:rPr lang="pt-BR" baseline="0" dirty="0" smtClean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mínimos quadrados.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(</a:t>
            </a:r>
            <a:r>
              <a:rPr lang="pt-BR" dirty="0" smtClean="0"/>
              <a:t>sobre)determinados,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existe</a:t>
            </a:r>
            <a:r>
              <a:rPr lang="pt-BR" baseline="0" dirty="0" smtClean="0"/>
              <a:t> um número igual ou maior de </a:t>
            </a:r>
            <a:r>
              <a:rPr lang="pt-BR" dirty="0" smtClean="0"/>
              <a:t>equações (pares x e y) que incógnitas (valores do</a:t>
            </a:r>
            <a:r>
              <a:rPr lang="pt-BR" baseline="0" dirty="0" smtClean="0"/>
              <a:t> vetor a).</a:t>
            </a:r>
          </a:p>
          <a:p>
            <a:endParaRPr lang="pt-BR" baseline="0" dirty="0"/>
          </a:p>
          <a:p>
            <a:r>
              <a:rPr lang="pt-BR" baseline="0" dirty="0"/>
              <a:t>Sistemas subdeterminados (número de exemplos menor do que o número de parâmetros) não tem solução ou não tem solução única.  </a:t>
            </a:r>
            <a:endParaRPr lang="pt-BR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85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24/09/2021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24/09/2021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24/09/2021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24/09/2021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24/09/2021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24/09/2021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24/09/2021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24/09/2021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24/09/2021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24/09/2021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24/09/2021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24/09/2021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mybinder.org/v2/gh/zz4fap/t319_aprendizado_de_maquina/main?filepath=notebooks/regression/error_surface_example1.ipynb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mybinder.org/v2/gh/zz4fap/t319_aprendizado_de_maquina/main?filepath=notebooks/regression/error_surface_example2.ipynb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10.png"/><Relationship Id="rId18" Type="http://schemas.openxmlformats.org/officeDocument/2006/relationships/hyperlink" Target="https://mybinder.org/v2/gh/zz4fap/t319_aprendizado_de_maquina/main?filepath=notebooks/regression/formatos_diferentes_da_superficie_de_erro.ipynb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zz4fap/t319_aprendizado_de_maquina/main?filepath=labs/Laboratorio2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 smtClean="0"/>
              <a:t>T319 - Introdução </a:t>
            </a:r>
            <a:r>
              <a:rPr lang="pt-BR" sz="5400" dirty="0"/>
              <a:t>ao Aprendizado de </a:t>
            </a:r>
            <a:r>
              <a:rPr lang="pt-BR" sz="5400" dirty="0" smtClean="0"/>
              <a:t>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</a:t>
            </a:r>
            <a:r>
              <a:rPr lang="pt-BR" b="1" i="1" dirty="0" smtClean="0"/>
              <a:t>Linear (Parte I)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406"/>
            <a:ext cx="10515600" cy="808582"/>
          </a:xfrm>
        </p:spPr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4450"/>
                <a:ext cx="11185478" cy="554355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 smtClean="0"/>
                  <a:t>E </a:t>
                </a:r>
                <a:r>
                  <a:rPr lang="pt-BR" dirty="0"/>
                  <a:t>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 smtClean="0"/>
                  <a:t>, em função dos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 smtClean="0"/>
                  <a:t>?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/>
                  <a:t>Que forma vocês acham que ela terá?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</a:t>
                </a:r>
                <a:r>
                  <a:rPr lang="pt-BR" b="1" dirty="0"/>
                  <a:t>mapeamento</a:t>
                </a:r>
                <a:r>
                  <a:rPr lang="pt-BR" dirty="0"/>
                  <a:t> entre cada possível valor dos </a:t>
                </a:r>
                <a:r>
                  <a:rPr lang="pt-BR" b="1" dirty="0" smtClean="0"/>
                  <a:t>pesos</a:t>
                </a:r>
                <a:r>
                  <a:rPr lang="pt-BR" dirty="0" smtClean="0"/>
                  <a:t> do </a:t>
                </a:r>
                <a:r>
                  <a:rPr lang="pt-BR" dirty="0"/>
                  <a:t>modelo e 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</a:t>
                </a:r>
                <a:r>
                  <a:rPr lang="pt-BR" dirty="0" smtClean="0"/>
                  <a:t>o que conhecemos como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pt-BR" dirty="0"/>
                  <a:t>assume uma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 smtClean="0"/>
                  <a:t>(tem </a:t>
                </a:r>
                <a:r>
                  <a:rPr lang="pt-BR" dirty="0"/>
                  <a:t>forma de </a:t>
                </a:r>
                <a:r>
                  <a:rPr lang="pt-BR" b="1" i="1" dirty="0"/>
                  <a:t>tigela</a:t>
                </a:r>
                <a:r>
                  <a:rPr lang="pt-BR" dirty="0" smtClean="0"/>
                  <a:t>) e, portanto, </a:t>
                </a:r>
                <a:r>
                  <a:rPr lang="pt-BR" dirty="0"/>
                  <a:t>possui um único </a:t>
                </a:r>
                <a:r>
                  <a:rPr lang="pt-BR" b="1" i="1" dirty="0"/>
                  <a:t>mínimo </a:t>
                </a:r>
                <a:r>
                  <a:rPr lang="pt-BR" dirty="0" smtClean="0"/>
                  <a:t>(</a:t>
                </a:r>
                <a:r>
                  <a:rPr lang="pt-BR" b="1" i="1" dirty="0" smtClean="0"/>
                  <a:t>global</a:t>
                </a:r>
                <a:r>
                  <a:rPr lang="pt-BR" dirty="0" smtClean="0"/>
                  <a:t>), </a:t>
                </a:r>
                <a:r>
                  <a:rPr lang="pt-BR" dirty="0"/>
                  <a:t>que </a:t>
                </a:r>
                <a:r>
                  <a:rPr lang="pt-BR" dirty="0" smtClean="0"/>
                  <a:t>é </a:t>
                </a:r>
                <a:r>
                  <a:rPr lang="pt-BR" dirty="0"/>
                  <a:t>encontrado, por exemplo, </a:t>
                </a:r>
                <a:r>
                  <a:rPr lang="pt-BR" dirty="0" smtClean="0"/>
                  <a:t>pela </a:t>
                </a:r>
                <a:r>
                  <a:rPr lang="pt-BR" b="1" i="1" dirty="0" smtClean="0"/>
                  <a:t>equação </a:t>
                </a:r>
                <a:r>
                  <a:rPr lang="pt-BR" b="1" i="1" dirty="0"/>
                  <a:t>normal</a:t>
                </a:r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Este é o motivo de usarmos o </a:t>
                </a:r>
                <a:r>
                  <a:rPr lang="pt-BR" b="1" i="1" dirty="0" smtClean="0"/>
                  <a:t>erro quadrático médio </a:t>
                </a:r>
                <a:r>
                  <a:rPr lang="pt-BR" dirty="0" smtClean="0"/>
                  <a:t>como </a:t>
                </a:r>
                <a:r>
                  <a:rPr lang="pt-BR" b="1" i="1" dirty="0" smtClean="0"/>
                  <a:t>função de erro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dirty="0" smtClean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</a:t>
                </a:r>
                <a:r>
                  <a:rPr lang="nl-BE" dirty="0" smtClean="0"/>
                  <a:t>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nl-BE" dirty="0" smtClean="0"/>
                  <a:t>sempre será </a:t>
                </a:r>
                <a:r>
                  <a:rPr lang="nl-BE" b="1" dirty="0"/>
                  <a:t>convexa</a:t>
                </a:r>
                <a:r>
                  <a:rPr lang="nl-BE" dirty="0"/>
                  <a:t> com relação </a:t>
                </a:r>
                <a:r>
                  <a:rPr lang="nl-BE" dirty="0" smtClean="0"/>
                  <a:t>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 smtClean="0"/>
                  <a:t>.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4450"/>
                <a:ext cx="11185478" cy="5543550"/>
              </a:xfrm>
              <a:blipFill rotWithShape="0">
                <a:blip r:embed="rId3"/>
                <a:stretch>
                  <a:fillRect l="-763" t="-25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835481" y="4215480"/>
            <a:ext cx="1386577" cy="43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884216" y="395387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Termo quadrático.</a:t>
            </a:r>
            <a:endParaRPr lang="pt-BR" sz="1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222058" y="4215480"/>
            <a:ext cx="896479" cy="1495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0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957"/>
            <a:ext cx="10515600" cy="840783"/>
          </a:xfrm>
        </p:spPr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#1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04687"/>
                <a:ext cx="11194826" cy="3454400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</a:t>
                </a:r>
                <a:r>
                  <a:rPr lang="pt-BR" dirty="0"/>
                  <a:t>a </a:t>
                </a:r>
                <a:r>
                  <a:rPr lang="pt-BR" b="1" i="1" dirty="0"/>
                  <a:t>superfície de erro </a:t>
                </a:r>
                <a:r>
                  <a:rPr lang="pt-BR" dirty="0" smtClean="0"/>
                  <a:t>para a seguinte </a:t>
                </a:r>
                <a:r>
                  <a:rPr lang="pt-BR" b="1" i="1" dirty="0" smtClean="0"/>
                  <a:t>função observável</a:t>
                </a:r>
                <a:r>
                  <a:rPr lang="pt-BR" dirty="0" smtClean="0"/>
                  <a:t>: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nl-BE" dirty="0"/>
                  <a:t> e</a:t>
                </a:r>
                <a:r>
                  <a:rPr lang="nl-BE" dirty="0" smtClean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é a </a:t>
                </a:r>
                <a:r>
                  <a:rPr lang="pt-BR" b="1" i="1" dirty="0" smtClean="0"/>
                  <a:t>função objetivo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Neste exemplo, a </a:t>
                </a:r>
                <a:r>
                  <a:rPr lang="pt-BR" b="1" i="1" dirty="0" smtClean="0"/>
                  <a:t>função objetivo</a:t>
                </a:r>
                <a:r>
                  <a:rPr lang="pt-BR" dirty="0"/>
                  <a:t> </a:t>
                </a:r>
                <a:r>
                  <a:rPr lang="pt-BR" dirty="0" smtClean="0"/>
                  <a:t>(ou </a:t>
                </a:r>
                <a:r>
                  <a:rPr lang="pt-BR" b="1" i="1" dirty="0"/>
                  <a:t>modelo </a:t>
                </a:r>
                <a:r>
                  <a:rPr lang="pt-BR" b="1" i="1" dirty="0" smtClean="0"/>
                  <a:t>gerador</a:t>
                </a:r>
                <a:r>
                  <a:rPr lang="pt-BR" dirty="0" smtClean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hipótese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é dada por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 smtClean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 smtClean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04687"/>
                <a:ext cx="11194826" cy="3454400"/>
              </a:xfrm>
              <a:blipFill rotWithShape="0">
                <a:blip r:embed="rId3"/>
                <a:stretch>
                  <a:fillRect l="-435" t="-30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705884" y="5251405"/>
                <a:ext cx="63271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smtClean="0"/>
                  <a:t>IMPORTANTE</a:t>
                </a:r>
                <a:r>
                  <a:rPr lang="pt-BR" dirty="0" smtClean="0"/>
                  <a:t>: Os valores de erro para plotarmos a superfície de erro são calculados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na equação do EQM.</a:t>
                </a:r>
                <a:endParaRPr lang="pt-B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884" y="5251405"/>
                <a:ext cx="6327141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 r="-96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531984" y="6292250"/>
            <a:ext cx="3630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rgbClr val="00B0F0"/>
                </a:solidFill>
                <a:hlinkClick r:id="rId5"/>
              </a:rPr>
              <a:t>Exemplo: </a:t>
            </a:r>
            <a:r>
              <a:rPr lang="pt-BR" sz="1600" b="1" dirty="0">
                <a:solidFill>
                  <a:srgbClr val="00B0F0"/>
                </a:solidFill>
                <a:hlinkClick r:id="rId5"/>
              </a:rPr>
              <a:t>error_surface_example1.ipynb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95760" y="1600775"/>
            <a:ext cx="3116966" cy="2302249"/>
            <a:chOff x="8609489" y="1304943"/>
            <a:chExt cx="3116966" cy="23022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7" t="5795" r="9204"/>
            <a:stretch/>
          </p:blipFill>
          <p:spPr>
            <a:xfrm>
              <a:off x="8609489" y="1304943"/>
              <a:ext cx="3116966" cy="230224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670898" y="1824971"/>
              <a:ext cx="1207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 smtClean="0"/>
                <a:t>solução ótima</a:t>
              </a:r>
              <a:endParaRPr lang="pt-BR" sz="1400" dirty="0"/>
            </a:p>
          </p:txBody>
        </p:sp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>
              <a:off x="10274653" y="2132748"/>
              <a:ext cx="0" cy="9444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" t="10202" r="9066" b="1305"/>
          <a:stretch/>
        </p:blipFill>
        <p:spPr>
          <a:xfrm>
            <a:off x="2376658" y="4654981"/>
            <a:ext cx="3329226" cy="22030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401" y="4985635"/>
            <a:ext cx="2293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Comparação do </a:t>
            </a:r>
            <a:r>
              <a:rPr lang="pt-BR" sz="1600" b="1" dirty="0" smtClean="0"/>
              <a:t>modelo gerador</a:t>
            </a:r>
            <a:r>
              <a:rPr lang="pt-BR" sz="1600" dirty="0" smtClean="0"/>
              <a:t> com a </a:t>
            </a:r>
            <a:r>
              <a:rPr lang="pt-BR" sz="1600" b="1" dirty="0" smtClean="0"/>
              <a:t>versão ruidosa</a:t>
            </a:r>
            <a:r>
              <a:rPr lang="pt-BR" sz="1600" dirty="0" smtClean="0"/>
              <a:t> e a </a:t>
            </a:r>
            <a:r>
              <a:rPr lang="pt-BR" sz="1600" b="1" dirty="0" smtClean="0"/>
              <a:t>aproximação</a:t>
            </a:r>
            <a:r>
              <a:rPr lang="pt-BR" sz="1600" dirty="0" smtClean="0"/>
              <a:t> obtida com a equação normal.</a:t>
            </a:r>
            <a:endParaRPr lang="pt-BR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9136484" y="789821"/>
            <a:ext cx="2421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Observem que temos </a:t>
            </a:r>
            <a:r>
              <a:rPr lang="pt-BR" sz="1400" b="1" dirty="0" smtClean="0"/>
              <a:t>apenas um ponto de mínimo</a:t>
            </a:r>
            <a:r>
              <a:rPr lang="pt-BR" sz="1400" dirty="0" smtClean="0"/>
              <a:t>. Isto se deve à superfície ser </a:t>
            </a:r>
            <a:r>
              <a:rPr lang="pt-BR" sz="1400" b="1" dirty="0" smtClean="0"/>
              <a:t>convexa</a:t>
            </a:r>
            <a:r>
              <a:rPr lang="pt-BR" sz="1400" dirty="0" smtClean="0"/>
              <a:t>.</a:t>
            </a:r>
            <a:endParaRPr lang="pt-BR" sz="14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865034" y="4459458"/>
            <a:ext cx="1111348" cy="7919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6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19513" r="19368" b="12660"/>
          <a:stretch/>
        </p:blipFill>
        <p:spPr>
          <a:xfrm>
            <a:off x="9554955" y="2355854"/>
            <a:ext cx="2604696" cy="20013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472"/>
            <a:ext cx="10515600" cy="862378"/>
          </a:xfrm>
        </p:spPr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#2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3888387" y="6493404"/>
            <a:ext cx="4067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rgbClr val="00B0F0"/>
                </a:solidFill>
                <a:hlinkClick r:id="rId4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6480" r="9303" b="2066"/>
          <a:stretch/>
        </p:blipFill>
        <p:spPr>
          <a:xfrm>
            <a:off x="9360302" y="4624192"/>
            <a:ext cx="2799349" cy="22308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53548" y="4892966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887075" y="5186533"/>
            <a:ext cx="4923" cy="428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360302" y="3205706"/>
            <a:ext cx="1394785" cy="443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378857"/>
                <a:ext cx="8522104" cy="5479143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para a seguinte </a:t>
                </a:r>
                <a:r>
                  <a:rPr lang="pt-BR" b="1" i="1" dirty="0"/>
                  <a:t>função observável</a:t>
                </a:r>
                <a:r>
                  <a:rPr lang="pt-BR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Neste exemplo,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285750" indent="-285750"/>
                <a:r>
                  <a:rPr lang="pt-BR" dirty="0"/>
                  <a:t>A segunda figura mostra a </a:t>
                </a:r>
                <a:r>
                  <a:rPr lang="pt-BR" b="1" dirty="0"/>
                  <a:t>superfície de contorno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linha de contorno de uma função de duas variáveis é uma curva ao longo da qual a função tem um valor constante. Ou seja, no nosso caso, cada uma das linhas </a:t>
                </a:r>
                <a:r>
                  <a:rPr lang="pt-BR" dirty="0" smtClean="0"/>
                  <a:t>indica uma curva </a:t>
                </a:r>
                <a:r>
                  <a:rPr lang="pt-BR" dirty="0"/>
                  <a:t>que têm o mesmo </a:t>
                </a:r>
                <a:r>
                  <a:rPr lang="pt-BR" dirty="0" smtClean="0"/>
                  <a:t>erro.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378857"/>
                <a:ext cx="8522104" cy="5479143"/>
              </a:xfrm>
              <a:blipFill rotWithShape="0">
                <a:blip r:embed="rId6"/>
                <a:stretch>
                  <a:fillRect l="-572" t="-17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6066972" y="4313185"/>
            <a:ext cx="1888766" cy="579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12910" r="265" b="9418"/>
          <a:stretch/>
        </p:blipFill>
        <p:spPr>
          <a:xfrm>
            <a:off x="9656095" y="63240"/>
            <a:ext cx="2497252" cy="2251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066658" y="2712747"/>
                <a:ext cx="2359861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na equação do EQM. Neste caso, a superfície será representada por uma matriz de 3 dimensões. Cada par de valores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corresponde a um erro.</a:t>
                </a:r>
                <a:endParaRPr lang="pt-BR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658" y="2712747"/>
                <a:ext cx="2359861" cy="1600438"/>
              </a:xfrm>
              <a:prstGeom prst="rect">
                <a:avLst/>
              </a:prstGeom>
              <a:blipFill rotWithShape="0">
                <a:blip r:embed="rId8"/>
                <a:stretch>
                  <a:fillRect t="-760" r="-1809" b="-30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6344529" y="1575582"/>
            <a:ext cx="3311566" cy="2639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89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22"/>
            <a:ext cx="10515600" cy="761578"/>
          </a:xfrm>
        </p:spPr>
        <p:txBody>
          <a:bodyPr/>
          <a:lstStyle/>
          <a:p>
            <a:r>
              <a:rPr lang="pt-BR" dirty="0" smtClean="0"/>
              <a:t>Formatos diferentes para a superfície de erro</a:t>
            </a:r>
            <a:endParaRPr lang="pt-B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499" r="28607" b="15042"/>
          <a:stretch/>
        </p:blipFill>
        <p:spPr>
          <a:xfrm>
            <a:off x="4948928" y="812800"/>
            <a:ext cx="2252502" cy="24263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821" r="9367" b="5970"/>
          <a:stretch/>
        </p:blipFill>
        <p:spPr>
          <a:xfrm>
            <a:off x="5342917" y="5127869"/>
            <a:ext cx="1893633" cy="12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19652" r="28676" b="15103"/>
          <a:stretch/>
        </p:blipFill>
        <p:spPr>
          <a:xfrm>
            <a:off x="7474851" y="812800"/>
            <a:ext cx="2214756" cy="2403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397" r="9119" b="6393"/>
          <a:stretch/>
        </p:blipFill>
        <p:spPr>
          <a:xfrm>
            <a:off x="7760670" y="5127869"/>
            <a:ext cx="1893600" cy="1220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243" r="28607" b="14659"/>
          <a:stretch/>
        </p:blipFill>
        <p:spPr>
          <a:xfrm>
            <a:off x="9917271" y="812800"/>
            <a:ext cx="2230704" cy="24263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t="10075" r="9453" b="5970"/>
          <a:stretch/>
        </p:blipFill>
        <p:spPr>
          <a:xfrm>
            <a:off x="10059040" y="5124312"/>
            <a:ext cx="1898560" cy="12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904" y="1101777"/>
                <a:ext cx="4160784" cy="1225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/>
                  <a:t>Sejam a seguinte função objetivo</a:t>
                </a:r>
                <a:r>
                  <a:rPr lang="pt-BR" b="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r>
                  <a:rPr lang="pt-BR" dirty="0" smtClean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 e função observável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noisy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4" y="1101777"/>
                <a:ext cx="4160784" cy="1225848"/>
              </a:xfrm>
              <a:prstGeom prst="rect">
                <a:avLst/>
              </a:prstGeom>
              <a:blipFill rotWithShape="0">
                <a:blip r:embed="rId9"/>
                <a:stretch>
                  <a:fillRect l="-1320" t="-2985" b="-24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827808" y="6320474"/>
                <a:ext cx="18024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08" y="6320474"/>
                <a:ext cx="1802416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81930" y="2319231"/>
            <a:ext cx="39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Para plotar a superfície de erro usamos: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8110" y="3668902"/>
                <a:ext cx="511271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varia entre um intervalo muito grande de valores, então o </a:t>
                </a:r>
                <a:r>
                  <a:rPr lang="pt-BR" b="1" i="1" dirty="0" smtClean="0"/>
                  <a:t>peso</a:t>
                </a:r>
                <a:r>
                  <a:rPr lang="pt-BR" dirty="0" smtClean="0"/>
                  <a:t> da variação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no erro é maior, ou seja, o erro varia mais rapidamente com variações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, resultando num vale.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A mesma coisa pode ser dita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 smtClean="0"/>
                  <a:t>(</a:t>
                </a:r>
                <a:r>
                  <a:rPr lang="pt-BR" dirty="0"/>
                  <a:t>vale)</a:t>
                </a:r>
                <a:r>
                  <a:rPr lang="pt-BR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têm intervalos semelhantes, então, a variação tanto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quanto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tem </a:t>
                </a:r>
                <a:r>
                  <a:rPr lang="pt-BR" b="1" i="1" dirty="0" smtClean="0"/>
                  <a:t>pesos</a:t>
                </a:r>
                <a:r>
                  <a:rPr lang="pt-BR" dirty="0" smtClean="0"/>
                  <a:t> semelhante na variação do erro (tigela).</a:t>
                </a:r>
                <a:endParaRPr lang="pt-BR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0" y="3668902"/>
                <a:ext cx="5112712" cy="2308324"/>
              </a:xfrm>
              <a:prstGeom prst="rect">
                <a:avLst/>
              </a:prstGeom>
              <a:blipFill rotWithShape="0">
                <a:blip r:embed="rId14"/>
                <a:stretch>
                  <a:fillRect l="-715" t="-1583" r="-358" b="-31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9" r="8122" b="2747"/>
          <a:stretch/>
        </p:blipFill>
        <p:spPr>
          <a:xfrm>
            <a:off x="5365197" y="3234241"/>
            <a:ext cx="1865374" cy="1841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r="7834" b="2778"/>
          <a:stretch/>
        </p:blipFill>
        <p:spPr>
          <a:xfrm>
            <a:off x="7760670" y="3234241"/>
            <a:ext cx="1889560" cy="185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" r="8043" b="2428"/>
          <a:stretch/>
        </p:blipFill>
        <p:spPr>
          <a:xfrm>
            <a:off x="10059040" y="3237074"/>
            <a:ext cx="1872910" cy="18387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7335" y="6335803"/>
            <a:ext cx="62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18"/>
              </a:rPr>
              <a:t>Exemplo: formatos_diferentes_da_superfície_de_erro.ipynb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da forma fechada (Eq. </a:t>
            </a:r>
            <a:r>
              <a:rPr lang="pt-BR"/>
              <a:t>Normal)</a:t>
            </a:r>
            <a:endParaRPr lang="nl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91204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Alta complexidade computacional</a:t>
                </a:r>
                <a:r>
                  <a:rPr lang="pt-BR" dirty="0" smtClean="0"/>
                  <a:t>: a </a:t>
                </a:r>
                <a:r>
                  <a:rPr lang="pt-BR" dirty="0"/>
                  <a:t>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 smtClean="0"/>
                  <a:t>Exemplo</a:t>
                </a:r>
                <a:r>
                  <a:rPr lang="pt-BR" dirty="0" smtClean="0"/>
                  <a:t>: </a:t>
                </a:r>
                <a:r>
                  <a:rPr lang="pt-BR" dirty="0"/>
                  <a:t>Se o número de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 smtClean="0"/>
                  <a:t>,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dobrar</a:t>
                </a:r>
                <a:r>
                  <a:rPr lang="pt-BR" dirty="0"/>
                  <a:t>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</a:t>
                </a:r>
                <a:r>
                  <a:rPr lang="pt-BR" dirty="0" smtClean="0"/>
                  <a:t>e de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</a:t>
                </a:r>
                <a:r>
                  <a:rPr lang="pt-BR"/>
                  <a:t>., </a:t>
                </a:r>
                <a:r>
                  <a:rPr lang="pt-BR" smtClean="0"/>
                  <a:t>modelos não-lineares) </a:t>
                </a:r>
                <a:r>
                  <a:rPr lang="pt-BR" dirty="0"/>
                  <a:t>precisamos lidar com o fato de que não existem 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iterativas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Métodos iterativos de busca que façam a atualização dos parâmetros,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, à medida que os dados </a:t>
                </a:r>
                <a:r>
                  <a:rPr lang="pt-BR" dirty="0" smtClean="0"/>
                  <a:t>são apresentados </a:t>
                </a:r>
                <a:r>
                  <a:rPr lang="pt-BR" dirty="0"/>
                  <a:t>ao modelo</a:t>
                </a:r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Por exemplo, o algoritmo do </a:t>
                </a:r>
                <a:r>
                  <a:rPr lang="pt-BR" b="1" i="1" dirty="0" smtClean="0"/>
                  <a:t>gradiente descendente</a:t>
                </a:r>
                <a:r>
                  <a:rPr lang="pt-BR" dirty="0" smtClean="0"/>
                  <a:t>, o qual veremos a seguir.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91204" cy="5032375"/>
              </a:xfrm>
              <a:blipFill rotWithShape="0">
                <a:blip r:embed="rId3"/>
                <a:stretch>
                  <a:fillRect l="-824" t="-3027" r="-2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37985" cy="4589243"/>
          </a:xfrm>
        </p:spPr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</a:t>
            </a:r>
            <a:r>
              <a:rPr lang="pt-BR" i="1" dirty="0" smtClean="0"/>
              <a:t> Regressão: Parte I</a:t>
            </a:r>
            <a:r>
              <a:rPr lang="pt-BR" dirty="0" smtClean="0"/>
              <a:t>” </a:t>
            </a:r>
            <a:r>
              <a:rPr lang="pt-BR" dirty="0"/>
              <a:t>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</a:t>
            </a:r>
            <a:r>
              <a:rPr lang="pt-BR" b="1" dirty="0" smtClean="0">
                <a:hlinkClick r:id="rId3"/>
              </a:rPr>
              <a:t>#2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 smtClean="0"/>
              <a:t>.</a:t>
            </a:r>
          </a:p>
          <a:p>
            <a:pPr lvl="1"/>
            <a:r>
              <a:rPr lang="pt-BR" b="1" dirty="0">
                <a:solidFill>
                  <a:srgbClr val="FF0000"/>
                </a:solidFill>
              </a:rPr>
              <a:t>Laboratórios podem ser feitos em grupo, mas </a:t>
            </a:r>
            <a:r>
              <a:rPr lang="pt-BR" b="1" dirty="0" smtClean="0">
                <a:solidFill>
                  <a:srgbClr val="FF0000"/>
                </a:solidFill>
              </a:rPr>
              <a:t>as entregas devem </a:t>
            </a:r>
            <a:r>
              <a:rPr lang="pt-BR" b="1" dirty="0">
                <a:solidFill>
                  <a:srgbClr val="FF0000"/>
                </a:solidFill>
              </a:rPr>
              <a:t>ser </a:t>
            </a:r>
            <a:r>
              <a:rPr lang="pt-BR" b="1" dirty="0" smtClean="0">
                <a:solidFill>
                  <a:srgbClr val="FF0000"/>
                </a:solidFill>
              </a:rPr>
              <a:t>individuais.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 smtClean="0"/>
              <a:t>Exemplo 1</a:t>
            </a:r>
            <a:r>
              <a:rPr lang="pt-BR" dirty="0" smtClean="0"/>
              <a:t>: Estimar o </a:t>
            </a:r>
            <a:r>
              <a:rPr lang="pt-BR" dirty="0"/>
              <a:t>preço de casas</a:t>
            </a:r>
            <a:r>
              <a:rPr lang="pt-BR" dirty="0" smtClean="0"/>
              <a:t>.</a:t>
            </a:r>
          </a:p>
          <a:p>
            <a:r>
              <a:rPr lang="pt-BR" b="1" dirty="0"/>
              <a:t>Exemplo </a:t>
            </a:r>
            <a:r>
              <a:rPr lang="pt-BR" b="1" dirty="0" smtClean="0"/>
              <a:t>2</a:t>
            </a:r>
            <a:r>
              <a:rPr lang="pt-BR" dirty="0" smtClean="0"/>
              <a:t>: Estimar as vendas de sorvete.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Podemos encontrar uma relação matemática entre </a:t>
                </a:r>
                <a:r>
                  <a:rPr lang="pt-BR" dirty="0" smtClean="0"/>
                  <a:t>a área, localização, n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dirty="0" smtClean="0"/>
                  <a:t> de quartos </a:t>
                </a:r>
                <a:r>
                  <a:rPr lang="pt-BR" dirty="0"/>
                  <a:t>de uma casa e seu valor</a:t>
                </a:r>
                <a:r>
                  <a:rPr lang="pt-BR" dirty="0" smtClean="0"/>
                  <a:t>? </a:t>
                </a:r>
              </a:p>
              <a:p>
                <a:r>
                  <a:rPr lang="pt-BR" dirty="0" smtClean="0"/>
                  <a:t>Ou entre a temperatura e a quantidade de sorvetes vendidos?</a:t>
                </a:r>
                <a:endParaRPr lang="pt-BR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  <a:blipFill rotWithShape="0">
                <a:blip r:embed="rId6"/>
                <a:stretch>
                  <a:fillRect l="-827" t="-14205" b="-14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FF0000"/>
                </a:solidFill>
              </a:rPr>
              <a:t>???</a:t>
            </a:r>
            <a:endParaRPr lang="pt-BR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3847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4790"/>
                <a:ext cx="7768771" cy="515320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É um dos mais conhecidos algoritmos de aprendizado de máquina.</a:t>
                </a:r>
              </a:p>
              <a:p>
                <a:r>
                  <a:rPr lang="pt-BR" dirty="0"/>
                  <a:t>Vai nos dar </a:t>
                </a:r>
                <a:r>
                  <a:rPr lang="pt-BR" dirty="0" smtClean="0"/>
                  <a:t>várias </a:t>
                </a:r>
                <a:r>
                  <a:rPr lang="pt-BR" b="1" dirty="0" smtClean="0"/>
                  <a:t>intuições</a:t>
                </a:r>
                <a:r>
                  <a:rPr lang="pt-BR" dirty="0" smtClean="0"/>
                  <a:t> importantes </a:t>
                </a:r>
                <a:r>
                  <a:rPr lang="pt-BR" dirty="0"/>
                  <a:t>para o </a:t>
                </a:r>
                <a:r>
                  <a:rPr lang="pt-BR" b="1" dirty="0"/>
                  <a:t>entendimento</a:t>
                </a:r>
                <a:r>
                  <a:rPr lang="pt-BR" dirty="0"/>
                  <a:t> de outros </a:t>
                </a:r>
                <a:r>
                  <a:rPr lang="pt-BR" b="1" dirty="0"/>
                  <a:t>algoritmos mais </a:t>
                </a:r>
                <a:r>
                  <a:rPr lang="pt-BR" b="1" dirty="0" smtClean="0"/>
                  <a:t>complexos</a:t>
                </a:r>
                <a:r>
                  <a:rPr lang="pt-BR" dirty="0" smtClean="0"/>
                  <a:t>, como, por exemplo, </a:t>
                </a:r>
                <a:r>
                  <a:rPr lang="pt-BR" b="1" dirty="0" smtClean="0"/>
                  <a:t>classificadores</a:t>
                </a:r>
                <a:r>
                  <a:rPr lang="pt-BR" dirty="0" smtClean="0"/>
                  <a:t> e </a:t>
                </a:r>
                <a:r>
                  <a:rPr lang="pt-BR" b="1" dirty="0" smtClean="0"/>
                  <a:t>redes neurais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que </a:t>
                </a:r>
                <a:r>
                  <a:rPr lang="pt-BR" b="1" dirty="0" smtClean="0"/>
                  <a:t>mapeie</a:t>
                </a:r>
                <a:r>
                  <a:rPr lang="pt-BR" dirty="0" smtClean="0"/>
                  <a:t>, de </a:t>
                </a:r>
                <a:r>
                  <a:rPr lang="pt-BR" b="1" dirty="0" smtClean="0"/>
                  <a:t>forma ótima</a:t>
                </a:r>
                <a:r>
                  <a:rPr lang="pt-BR" dirty="0" smtClean="0"/>
                  <a:t>, os </a:t>
                </a:r>
                <a:r>
                  <a:rPr lang="pt-BR" b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,</a:t>
                </a:r>
                <a:r>
                  <a:rPr lang="pt-BR" dirty="0"/>
                  <a:t> em uma variável de </a:t>
                </a:r>
                <a:r>
                  <a:rPr lang="pt-BR" dirty="0" smtClean="0"/>
                  <a:t>saída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seja uma boa aproximação da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verdadeira </a:t>
                </a:r>
                <a:r>
                  <a:rPr lang="pt-BR" dirty="0" smtClean="0"/>
                  <a:t>ou</a:t>
                </a:r>
                <a:r>
                  <a:rPr lang="pt-BR" b="1" i="1" dirty="0" smtClean="0"/>
                  <a:t> objetivo</a:t>
                </a:r>
                <a:r>
                  <a:rPr lang="pt-BR" dirty="0" smtClean="0"/>
                  <a:t>,</a:t>
                </a:r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muitas </a:t>
                </a:r>
                <a:r>
                  <a:rPr lang="pt-BR" dirty="0"/>
                  <a:t>vezes </a:t>
                </a:r>
                <a:r>
                  <a:rPr lang="pt-BR" b="1" dirty="0" smtClean="0"/>
                  <a:t>desconhecida</a:t>
                </a:r>
                <a:r>
                  <a:rPr lang="pt-BR" dirty="0" smtClean="0"/>
                  <a:t> e temos acesso apenas a </a:t>
                </a:r>
                <a:r>
                  <a:rPr lang="pt-BR" b="1" dirty="0" smtClean="0"/>
                  <a:t>observações ruidosas</a:t>
                </a:r>
                <a:r>
                  <a:rPr lang="pt-BR" dirty="0" smtClean="0"/>
                  <a:t>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</a:t>
                </a:r>
                <a:r>
                  <a:rPr lang="pt-BR" b="1" i="1" dirty="0" smtClean="0"/>
                  <a:t>funções</a:t>
                </a:r>
                <a:r>
                  <a:rPr lang="pt-BR" dirty="0" smtClean="0"/>
                  <a:t> ou </a:t>
                </a:r>
                <a:r>
                  <a:rPr lang="pt-BR" b="1" i="1" dirty="0" smtClean="0"/>
                  <a:t>ajuste de curvas</a:t>
                </a:r>
                <a:r>
                  <a:rPr lang="pt-BR" dirty="0" smtClean="0"/>
                  <a:t>.</a:t>
                </a:r>
              </a:p>
              <a:p>
                <a:r>
                  <a:rPr lang="pt-BR" dirty="0" smtClean="0">
                    <a:solidFill>
                      <a:srgbClr val="0070C0"/>
                    </a:solidFill>
                  </a:rPr>
                  <a:t>Como encontramos </a:t>
                </a:r>
                <a:r>
                  <a:rPr lang="pt-BR" dirty="0">
                    <a:solidFill>
                      <a:srgbClr val="0070C0"/>
                    </a:solidFill>
                  </a:rPr>
                  <a:t>uma função,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, que </a:t>
                </a:r>
                <a:r>
                  <a:rPr lang="pt-BR" b="1" i="1" dirty="0">
                    <a:solidFill>
                      <a:srgbClr val="0070C0"/>
                    </a:solidFill>
                  </a:rPr>
                  <a:t>aproxime</a:t>
                </a:r>
                <a:r>
                  <a:rPr lang="pt-B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 de forma </a:t>
                </a:r>
                <a:r>
                  <a:rPr lang="pt-BR" dirty="0" smtClean="0">
                    <a:solidFill>
                      <a:srgbClr val="0070C0"/>
                    </a:solidFill>
                  </a:rPr>
                  <a:t>ótima a partir de dados ruidosos?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4790"/>
                <a:ext cx="7768771" cy="5153209"/>
              </a:xfrm>
              <a:blipFill rotWithShape="0">
                <a:blip r:embed="rId3"/>
                <a:stretch>
                  <a:fillRect l="-1256" t="-3077" r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dirty="0" smtClean="0"/>
                  <a:t>Temos 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000" dirty="0" smtClean="0"/>
                  <a:t> (atributos) e </a:t>
                </a:r>
                <a14:m>
                  <m:oMath xmlns:m="http://schemas.openxmlformats.org/officeDocument/2006/math">
                    <m:r>
                      <a:rPr lang="pt-BR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000" dirty="0" smtClean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000" dirty="0" smtClean="0"/>
                  <a:t>.</a:t>
                </a:r>
              </a:p>
              <a:p>
                <a:pPr algn="ctr"/>
                <a:r>
                  <a:rPr lang="pt-BR" sz="2000" b="1" dirty="0" smtClean="0">
                    <a:solidFill>
                      <a:srgbClr val="FF0000"/>
                    </a:solidFill>
                  </a:rPr>
                  <a:t>Que tipo de aprendizado?</a:t>
                </a:r>
                <a:endParaRPr lang="pt-BR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767" t="-2765" r="-2650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8953" r="9524" b="1364"/>
          <a:stretch/>
        </p:blipFill>
        <p:spPr>
          <a:xfrm>
            <a:off x="8606971" y="2441198"/>
            <a:ext cx="3551713" cy="24472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074482" y="1704791"/>
            <a:ext cx="308345" cy="1676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816770" y="1204409"/>
            <a:ext cx="1132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smtClean="0"/>
              <a:t>Observações ruidosas.</a:t>
            </a:r>
            <a:endParaRPr lang="pt-BR" sz="1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765310" y="2359864"/>
            <a:ext cx="482598" cy="1101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dirty="0" smtClean="0"/>
                  <a:t>Função objetivo, </a:t>
                </a:r>
                <a14:m>
                  <m:oMath xmlns:m="http://schemas.openxmlformats.org/officeDocument/2006/math">
                    <m:r>
                      <a:rPr lang="pt-B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400" dirty="0"/>
                  <a:t>.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</a:t>
                </a:r>
                <a:r>
                  <a:rPr lang="pt-BR" dirty="0" smtClean="0"/>
                  <a:t>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E assim por diante.</a:t>
                </a:r>
              </a:p>
              <a:p>
                <a:r>
                  <a:rPr lang="pt-BR" b="1" dirty="0" smtClean="0"/>
                  <a:t>Modelo geral</a:t>
                </a:r>
                <a:r>
                  <a:rPr lang="pt-BR" dirty="0" smtClean="0"/>
                  <a:t>: Equação de um </a:t>
                </a:r>
                <a:r>
                  <a:rPr lang="pt-BR" b="1" i="1" dirty="0" smtClean="0"/>
                  <a:t>hiperplano</a:t>
                </a:r>
                <a:endParaRPr lang="pt-BR" b="1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Existem outros modelos, os quais veremos mais adiante.</a:t>
                </a:r>
              </a:p>
              <a:p>
                <a:r>
                  <a:rPr lang="pt-BR" dirty="0" smtClean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 smtClean="0"/>
                  <a:t>hipótese</a:t>
                </a:r>
                <a:r>
                  <a:rPr lang="pt-BR" dirty="0" smtClean="0"/>
                  <a:t>, </a:t>
                </a:r>
                <a:r>
                  <a:rPr lang="pt-BR" dirty="0"/>
                  <a:t>pois é uma das </a:t>
                </a:r>
                <a:r>
                  <a:rPr lang="pt-BR" b="1" dirty="0"/>
                  <a:t>possíveis soluções </a:t>
                </a:r>
                <a:r>
                  <a:rPr lang="pt-BR" dirty="0"/>
                  <a:t>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/>
                  <a:t>, para aproximar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 smtClean="0"/>
                  <a:t>Espaço </a:t>
                </a:r>
                <a:r>
                  <a:rPr lang="pt-BR" b="1" dirty="0"/>
                  <a:t>de hipóteses</a:t>
                </a:r>
                <a:r>
                  <a:rPr lang="pt-BR" dirty="0"/>
                  <a:t>: </a:t>
                </a:r>
                <a:r>
                  <a:rPr lang="pt-BR" dirty="0" smtClean="0"/>
                  <a:t>é conjunto </a:t>
                </a:r>
                <a:r>
                  <a:rPr lang="pt-BR" dirty="0"/>
                  <a:t>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Superfície formada </a:t>
                </a:r>
                <a:r>
                  <a:rPr lang="pt-BR" dirty="0"/>
                  <a:t>por </a:t>
                </a:r>
                <a:r>
                  <a:rPr lang="pt-BR" dirty="0" smtClean="0"/>
                  <a:t>todos os </a:t>
                </a:r>
                <a:r>
                  <a:rPr lang="pt-BR" dirty="0"/>
                  <a:t>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 smtClean="0"/>
                  <a:t> quando substituídos em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4074793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1195085"/>
            <a:ext cx="2876486" cy="2133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Agora que temos uma forma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podemos refinar o objetivo da regressão um pouco mais.</a:t>
                </a:r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</a:t>
                </a:r>
                <a:r>
                  <a:rPr lang="pt-BR" b="1" i="1" dirty="0"/>
                  <a:t>Encontrar</a:t>
                </a:r>
                <a:r>
                  <a:rPr lang="pt-BR" dirty="0"/>
                  <a:t> </a:t>
                </a:r>
                <a:r>
                  <a:rPr lang="pt-BR" dirty="0" smtClean="0"/>
                  <a:t>os </a:t>
                </a:r>
                <a:r>
                  <a:rPr lang="pt-BR" b="1" i="1" dirty="0" smtClean="0"/>
                  <a:t>parâmetros</a:t>
                </a:r>
                <a:r>
                  <a:rPr lang="pt-BR" dirty="0" smtClean="0"/>
                  <a:t>, também chamados de </a:t>
                </a:r>
                <a:r>
                  <a:rPr lang="pt-BR" b="1" i="1" dirty="0" smtClean="0"/>
                  <a:t>pesos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</a:t>
                </a:r>
                <a:r>
                  <a:rPr lang="pt-BR" b="1" dirty="0"/>
                  <a:t>aproximação ótima </a:t>
                </a:r>
                <a:r>
                  <a:rPr lang="pt-BR" dirty="0"/>
                  <a:t>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Aprendizado supervisionado</a:t>
                </a:r>
                <a:r>
                  <a:rPr lang="pt-BR" dirty="0"/>
                  <a:t>: </a:t>
                </a:r>
                <a:r>
                  <a:rPr lang="pt-BR" dirty="0" smtClean="0"/>
                  <a:t>atributos,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, mais rótulos/objetivos,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 smtClean="0"/>
                  <a:t>regressão</a:t>
                </a:r>
                <a:r>
                  <a:rPr lang="pt-BR" dirty="0" smtClean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</a:t>
                </a:r>
                <a:r>
                  <a:rPr lang="pt-BR" dirty="0" smtClean="0"/>
                  <a:t>a variável </a:t>
                </a:r>
                <a:r>
                  <a:rPr lang="pt-BR" dirty="0"/>
                  <a:t>de </a:t>
                </a:r>
                <a:r>
                  <a:rPr lang="pt-BR" dirty="0" smtClean="0"/>
                  <a:t>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é modelada como </a:t>
                </a:r>
                <a:r>
                  <a:rPr lang="pt-BR" dirty="0"/>
                  <a:t>uma </a:t>
                </a:r>
                <a:r>
                  <a:rPr lang="pt-BR" b="1" dirty="0"/>
                  <a:t>combinação linear </a:t>
                </a:r>
                <a:r>
                  <a:rPr lang="pt-BR" dirty="0" smtClean="0"/>
                  <a:t>dos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 smtClean="0"/>
                  <a:t>OBS</a:t>
                </a:r>
                <a:r>
                  <a:rPr lang="pt-BR" dirty="0"/>
                  <a:t>.: </a:t>
                </a:r>
                <a:r>
                  <a:rPr lang="pt-BR" b="1" i="1" dirty="0" smtClean="0"/>
                  <a:t>Linear</a:t>
                </a:r>
                <a:r>
                  <a:rPr lang="pt-BR" dirty="0" smtClean="0"/>
                  <a:t>, nesse contexto, </a:t>
                </a:r>
                <a:r>
                  <a:rPr lang="pt-BR" dirty="0"/>
                  <a:t>significa </a:t>
                </a:r>
                <a:r>
                  <a:rPr lang="pt-BR" dirty="0" smtClean="0"/>
                  <a:t>“</a:t>
                </a:r>
                <a:r>
                  <a:rPr lang="pt-BR" i="1" dirty="0" smtClean="0"/>
                  <a:t>linear </a:t>
                </a:r>
                <a:r>
                  <a:rPr lang="pt-BR" i="1" dirty="0"/>
                  <a:t>com relação aos </a:t>
                </a:r>
                <a:r>
                  <a:rPr lang="pt-BR" i="1" dirty="0" smtClean="0"/>
                  <a:t>pesos</a:t>
                </a:r>
                <a:r>
                  <a:rPr lang="pt-BR" dirty="0" smtClean="0"/>
                  <a:t>“ </a:t>
                </a:r>
                <a:r>
                  <a:rPr lang="pt-BR" dirty="0"/>
                  <a:t>e não </a:t>
                </a:r>
                <a:r>
                  <a:rPr lang="pt-BR" dirty="0" smtClean="0"/>
                  <a:t>com relação aos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:r>
                  <a:rPr lang="pt-BR" dirty="0"/>
                  <a:t>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 Desta forma, os </a:t>
                </a:r>
                <a:r>
                  <a:rPr lang="pt-BR" dirty="0"/>
                  <a:t>seguintes modelos também são lineares com relação aos </a:t>
                </a:r>
                <a:r>
                  <a:rPr lang="pt-BR" dirty="0" smtClean="0"/>
                  <a:t>pesos: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 smtClean="0"/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 smtClean="0"/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 smtClean="0"/>
              </a:p>
              <a:p>
                <a:r>
                  <a:rPr lang="pt-BR" b="0" dirty="0" smtClean="0"/>
                  <a:t>Exemplo de um modelo não-linear: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pt-B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  <a:blipFill rotWithShape="0">
                <a:blip r:embed="rId3"/>
                <a:stretch>
                  <a:fillRect l="-876" t="-2381" r="-9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976382" y="5416061"/>
            <a:ext cx="1575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Não consigo expressar a equação como uma combinação linear dos atributos.</a:t>
            </a:r>
            <a:endParaRPr lang="pt-BR" sz="12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343335" y="5641145"/>
            <a:ext cx="647114" cy="436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F</a:t>
            </a:r>
            <a:r>
              <a:rPr lang="pt-BR" dirty="0" smtClean="0"/>
              <a:t>ormal do </a:t>
            </a:r>
            <a:r>
              <a:rPr lang="pt-BR" dirty="0"/>
              <a:t>P</a:t>
            </a:r>
            <a:r>
              <a:rPr lang="pt-BR" dirty="0" smtClean="0"/>
              <a:t>roblema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 problema da </a:t>
                </a:r>
                <a:r>
                  <a:rPr lang="pt-BR" b="1" i="1" dirty="0" smtClean="0"/>
                  <a:t>regressão linear</a:t>
                </a:r>
                <a:r>
                  <a:rPr lang="pt-BR" dirty="0" smtClean="0"/>
                  <a:t> </a:t>
                </a:r>
                <a:r>
                  <a:rPr lang="pt-BR" dirty="0"/>
                  <a:t>pode ser </a:t>
                </a:r>
                <a:r>
                  <a:rPr lang="pt-BR" dirty="0" smtClean="0"/>
                  <a:t>definido da </a:t>
                </a:r>
                <a:r>
                  <a:rPr lang="pt-BR" dirty="0"/>
                  <a:t>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</a:t>
                </a:r>
                <a:r>
                  <a:rPr lang="pt-BR" dirty="0" smtClean="0"/>
                  <a:t>pares </a:t>
                </a:r>
                <a:r>
                  <a:rPr lang="pt-BR" dirty="0"/>
                  <a:t>de treinamento) :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i="1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pt-BR" dirty="0"/>
                  <a:t>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atributos.</a:t>
                </a:r>
                <a:endParaRPr lang="pt-BR" dirty="0"/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.</a:t>
                </a:r>
                <a:endParaRPr lang="pt-BR" i="1" dirty="0"/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o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b="1" i="1" dirty="0" smtClean="0"/>
                  <a:t>pesos</a:t>
                </a:r>
                <a:r>
                  <a:rPr lang="pt-BR" dirty="0" smtClean="0"/>
                  <a:t> da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hipótese</a:t>
                </a:r>
                <a:r>
                  <a:rPr lang="pt-BR" dirty="0"/>
                  <a:t> </a:t>
                </a:r>
                <a:r>
                  <a:rPr lang="pt-BR" dirty="0" smtClean="0"/>
                  <a:t>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</a:t>
                </a:r>
                <a:r>
                  <a:rPr lang="pt-BR" b="1" i="1" dirty="0"/>
                  <a:t>atributos</a:t>
                </a:r>
                <a:r>
                  <a:rPr lang="pt-BR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que intercepta </a:t>
                </a:r>
                <a:r>
                  <a:rPr lang="pt-BR" dirty="0"/>
                  <a:t>o eixo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conhecido também como </a:t>
                </a:r>
                <a:r>
                  <a:rPr lang="pt-BR" b="1" i="1" dirty="0" smtClean="0"/>
                  <a:t>intercept </a:t>
                </a:r>
                <a:r>
                  <a:rPr lang="pt-BR" dirty="0" smtClean="0"/>
                  <a:t>ou</a:t>
                </a:r>
                <a:r>
                  <a:rPr lang="pt-BR" b="1" i="1" dirty="0" smtClean="0"/>
                  <a:t> bias</a:t>
                </a:r>
                <a:r>
                  <a:rPr lang="pt-BR" dirty="0" smtClean="0"/>
                  <a:t>.</a:t>
                </a:r>
              </a:p>
              <a:p>
                <a:pPr lvl="1"/>
                <a:r>
                  <a:rPr lang="pt-BR" dirty="0" smtClean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não tem um </a:t>
                </a:r>
                <a:r>
                  <a:rPr lang="pt-BR" b="1" i="1" dirty="0" smtClean="0"/>
                  <a:t>atributo</a:t>
                </a:r>
                <a:r>
                  <a:rPr lang="pt-BR" dirty="0" smtClean="0"/>
                  <a:t> relacionado a ele, para facilitar o modelamento matemático, criamos um atributo falso,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, com valor constante sempre igual a 1,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b="1" dirty="0"/>
                  <a:t>Objetivo do modelo</a:t>
                </a:r>
                <a:r>
                  <a:rPr lang="pt-BR" dirty="0"/>
                  <a:t>: encontrar o 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valor desejado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todo </a:t>
                </a:r>
                <a:r>
                  <a:rPr lang="pt-BR" dirty="0" smtClean="0"/>
                  <a:t>os exemplos do conjunto.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Ou seja, </a:t>
                </a:r>
                <a:r>
                  <a:rPr lang="pt-BR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</a:t>
                </a:r>
                <a:r>
                  <a:rPr lang="pt-BR" b="1" i="1" dirty="0" smtClean="0">
                    <a:solidFill>
                      <a:srgbClr val="FF0000"/>
                    </a:solidFill>
                  </a:rPr>
                  <a:t>erro</a:t>
                </a:r>
                <a:r>
                  <a:rPr lang="pt-BR" b="1" dirty="0">
                    <a:solidFill>
                      <a:srgbClr val="FF0000"/>
                    </a:solidFill>
                  </a:rPr>
                  <a:t>.</a:t>
                </a:r>
                <a:endParaRPr lang="pt-BR" b="1" dirty="0" smtClean="0">
                  <a:solidFill>
                    <a:srgbClr val="FF0000"/>
                  </a:solidFill>
                </a:endParaRPr>
              </a:p>
              <a:p>
                <a:r>
                  <a:rPr lang="pt-BR" dirty="0" smtClean="0"/>
                  <a:t>Portanto, precisamos definir uma </a:t>
                </a:r>
                <a:r>
                  <a:rPr lang="pt-BR" b="1" i="1" dirty="0" smtClean="0"/>
                  <a:t>função de erro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  <a:blipFill rotWithShape="0">
                <a:blip r:embed="rId3"/>
                <a:stretch>
                  <a:fillRect l="-546" t="-2045" r="-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10070" r="9491"/>
          <a:stretch/>
        </p:blipFill>
        <p:spPr>
          <a:xfrm>
            <a:off x="8569668" y="50800"/>
            <a:ext cx="2965619" cy="203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69082" y="2738120"/>
            <a:ext cx="95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Forma matricial.</a:t>
            </a:r>
            <a:endParaRPr lang="pt-BR" sz="12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17391" y="2897945"/>
            <a:ext cx="534572" cy="211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4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b="1" dirty="0" smtClean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dirty="0"/>
                  <a:t>função de erro </a:t>
                </a:r>
                <a:r>
                  <a:rPr lang="pt-BR" dirty="0"/>
                  <a:t>a ser minimizada, porém, geralmente, utiliza-se </a:t>
                </a:r>
                <a:r>
                  <a:rPr lang="pt-BR" dirty="0" smtClean="0"/>
                  <a:t>o </a:t>
                </a:r>
                <a:r>
                  <a:rPr lang="pt-BR" b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que nada mais é do que a </a:t>
                </a:r>
                <a:r>
                  <a:rPr lang="pt-BR" b="1" i="1" dirty="0" smtClean="0"/>
                  <a:t>média aritmética do quadrado do erros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Nós veremos mais adiante a razão pela qual o </a:t>
                </a:r>
                <a:r>
                  <a:rPr lang="pt-BR" b="1" i="1" dirty="0" smtClean="0"/>
                  <a:t>erro quadrático</a:t>
                </a:r>
                <a:r>
                  <a:rPr lang="pt-BR" b="1" i="1" dirty="0"/>
                  <a:t> médio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é utilizado.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de </a:t>
                </a:r>
                <a:r>
                  <a:rPr lang="pt-BR" b="1" i="1" dirty="0"/>
                  <a:t>erro</a:t>
                </a:r>
                <a:r>
                  <a:rPr lang="pt-BR" dirty="0"/>
                  <a:t> pode ser reescrita em forma matricial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</a:t>
                </a:r>
                <a:r>
                  <a:rPr lang="pt-BR" dirty="0" smtClean="0"/>
                  <a:t>de exemplos </a:t>
                </a:r>
                <a:r>
                  <a:rPr lang="pt-BR" dirty="0"/>
                  <a:t>ou observações.</a:t>
                </a:r>
              </a:p>
              <a:p>
                <a:r>
                  <a:rPr lang="pt-BR" dirty="0"/>
                  <a:t>Então, para encontrar o vetor </a:t>
                </a:r>
                <a:r>
                  <a:rPr lang="pt-BR" dirty="0" smtClean="0"/>
                  <a:t>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devemos </a:t>
                </a:r>
                <a:r>
                  <a:rPr lang="pt-BR" dirty="0" smtClean="0"/>
                  <a:t>minimizar a função de erro: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  <a:blipFill rotWithShape="0">
                <a:blip r:embed="rId3"/>
                <a:stretch>
                  <a:fillRect l="-875" t="-2179" r="-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331355" y="2634018"/>
            <a:ext cx="1653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Erro entre a saída da função hipótese e a saída esperada.</a:t>
            </a:r>
            <a:endParaRPr lang="pt-BR" sz="1400" dirty="0"/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9239535" y="2743202"/>
            <a:ext cx="1091820" cy="260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1423444"/>
          </a:xfrm>
        </p:spPr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03400"/>
                <a:ext cx="11144535" cy="50546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Como </a:t>
                </a:r>
                <a:r>
                  <a:rPr lang="pt-BR" b="1" dirty="0"/>
                  <a:t>encontramos o mínimo da função de erro em relação aos pesos?</a:t>
                </a:r>
              </a:p>
              <a:p>
                <a:r>
                  <a:rPr lang="pt-BR" dirty="0" smtClean="0"/>
                  <a:t>Da disciplina de cálculo, sabemos </a:t>
                </a:r>
                <a:r>
                  <a:rPr lang="pt-BR" dirty="0"/>
                  <a:t>que </a:t>
                </a:r>
                <a:r>
                  <a:rPr lang="pt-BR" dirty="0" smtClean="0"/>
                  <a:t>derivando a </a:t>
                </a:r>
                <a:r>
                  <a:rPr lang="pt-BR" b="1" i="1" dirty="0" smtClean="0"/>
                  <a:t>função de erro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 smtClean="0"/>
                  <a:t>, em relação </a:t>
                </a:r>
                <a:r>
                  <a:rPr lang="pt-BR" dirty="0"/>
                  <a:t>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0 nós encontramos o </a:t>
                </a:r>
                <a:r>
                  <a:rPr lang="pt-BR" b="1" i="1" dirty="0"/>
                  <a:t>ponto</a:t>
                </a:r>
                <a:r>
                  <a:rPr lang="pt-BR" dirty="0"/>
                  <a:t> onde a </a:t>
                </a:r>
                <a:r>
                  <a:rPr lang="pt-BR" b="1" i="1" dirty="0" smtClean="0"/>
                  <a:t>inclinação</a:t>
                </a:r>
                <a:r>
                  <a:rPr lang="pt-BR" dirty="0" smtClean="0"/>
                  <a:t> de uma reta </a:t>
                </a:r>
                <a:r>
                  <a:rPr lang="pt-BR" b="1" i="1" dirty="0" smtClean="0"/>
                  <a:t>tangente</a:t>
                </a:r>
                <a:r>
                  <a:rPr lang="pt-BR" dirty="0" smtClean="0"/>
                  <a:t> à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</a:t>
                </a:r>
                <a:r>
                  <a:rPr lang="pt-BR" dirty="0" smtClean="0"/>
                  <a:t>nula: 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 smtClean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porém, esse </a:t>
                </a:r>
                <a:r>
                  <a:rPr lang="pt-BR" b="1" i="1" dirty="0"/>
                  <a:t>ponto</a:t>
                </a:r>
                <a:r>
                  <a:rPr lang="pt-BR" dirty="0"/>
                  <a:t> pode ser tanto um </a:t>
                </a:r>
                <a:r>
                  <a:rPr lang="pt-BR" b="1" i="1" dirty="0"/>
                  <a:t>mínimo</a:t>
                </a:r>
                <a:r>
                  <a:rPr lang="pt-BR" dirty="0"/>
                  <a:t> quanto um </a:t>
                </a:r>
                <a:r>
                  <a:rPr lang="pt-BR" b="1" i="1" dirty="0"/>
                  <a:t>máximo</a:t>
                </a:r>
                <a:r>
                  <a:rPr lang="pt-BR" dirty="0"/>
                  <a:t> da </a:t>
                </a:r>
                <a:r>
                  <a:rPr lang="pt-BR" b="1" i="1" dirty="0"/>
                  <a:t>função de </a:t>
                </a:r>
                <a:r>
                  <a:rPr lang="pt-BR" b="1" i="1" dirty="0" smtClean="0"/>
                  <a:t>erro</a:t>
                </a:r>
                <a:r>
                  <a:rPr lang="pt-BR" dirty="0" smtClean="0"/>
                  <a:t>,</a:t>
                </a:r>
                <a:r>
                  <a:rPr lang="pt-BR" b="1" i="1" dirty="0" smtClean="0"/>
                  <a:t> </a:t>
                </a:r>
                <a:r>
                  <a:rPr lang="pt-BR" dirty="0"/>
                  <a:t>pois em ambos os pontos a </a:t>
                </a:r>
                <a:r>
                  <a:rPr lang="pt-BR" b="1" i="1" dirty="0"/>
                  <a:t>inclinação</a:t>
                </a:r>
                <a:r>
                  <a:rPr lang="pt-BR" dirty="0"/>
                  <a:t> </a:t>
                </a:r>
                <a:r>
                  <a:rPr lang="pt-BR" dirty="0" smtClean="0"/>
                  <a:t>da reta </a:t>
                </a:r>
                <a:r>
                  <a:rPr lang="pt-BR" dirty="0"/>
                  <a:t>tangente é </a:t>
                </a:r>
                <a:r>
                  <a:rPr lang="pt-BR" b="1" i="1" dirty="0"/>
                  <a:t>nula</a:t>
                </a:r>
                <a:r>
                  <a:rPr lang="pt-BR" dirty="0" smtClean="0"/>
                  <a:t>.</a:t>
                </a:r>
              </a:p>
              <a:p>
                <a:pPr marL="0" indent="0">
                  <a:buNone/>
                </a:pPr>
                <a:r>
                  <a:rPr lang="pt-BR" b="1" dirty="0"/>
                  <a:t>Então, como sabemos se o ponto encontrado é um mínimo ou um máximo?</a:t>
                </a:r>
              </a:p>
              <a:p>
                <a:r>
                  <a:rPr lang="pt-BR" dirty="0"/>
                  <a:t>Se a inclinação </a:t>
                </a:r>
                <a:r>
                  <a:rPr lang="pt-BR" dirty="0" smtClean="0"/>
                  <a:t>da tangente é </a:t>
                </a:r>
                <a:r>
                  <a:rPr lang="pt-BR" dirty="0"/>
                  <a:t>nula e a </a:t>
                </a:r>
                <a:r>
                  <a:rPr lang="pt-BR" b="1" i="1" dirty="0"/>
                  <a:t>derivada de segunda ordem </a:t>
                </a:r>
                <a:r>
                  <a:rPr lang="pt-BR" dirty="0"/>
                  <a:t>for </a:t>
                </a:r>
                <a:r>
                  <a:rPr lang="pt-BR" b="1" i="1" dirty="0">
                    <a:solidFill>
                      <a:srgbClr val="0070C0"/>
                    </a:solidFill>
                  </a:rPr>
                  <a:t>positiva</a:t>
                </a:r>
                <a:r>
                  <a:rPr lang="pt-BR" dirty="0"/>
                  <a:t>, então o ponto </a:t>
                </a:r>
                <a:r>
                  <a:rPr lang="pt-BR" dirty="0" smtClean="0"/>
                  <a:t>nos </a:t>
                </a:r>
                <a:r>
                  <a:rPr lang="pt-BR" dirty="0"/>
                  <a:t>dá o mínimo da função,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Se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tiver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, então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</a:t>
                </a:r>
                <a:r>
                  <a:rPr lang="pt-BR" dirty="0"/>
                  <a:t> </a:t>
                </a:r>
                <a:r>
                  <a:rPr lang="pt-BR" dirty="0" smtClean="0"/>
                  <a:t>e, portanto, </a:t>
                </a:r>
                <a:r>
                  <a:rPr lang="pt-BR" dirty="0"/>
                  <a:t>o ponto encontrado acima é realmente o ponto de mínimo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Posto de uma matriz</a:t>
                </a:r>
                <a:r>
                  <a:rPr lang="pt-BR" dirty="0"/>
                  <a:t>: </a:t>
                </a:r>
                <a:r>
                  <a:rPr lang="pt-BR" dirty="0" smtClean="0"/>
                  <a:t>é o </a:t>
                </a:r>
                <a:r>
                  <a:rPr lang="pt-BR" dirty="0"/>
                  <a:t>número de linhas ou colunas linearmente independentes da matriz.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matriz </a:t>
                </a:r>
                <a:r>
                  <a:rPr lang="pt-BR" dirty="0" smtClean="0"/>
                  <a:t>quadrada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é </a:t>
                </a:r>
                <a:r>
                  <a:rPr lang="pt-BR" b="1" i="1" dirty="0"/>
                  <a:t>positiva semi-definida </a:t>
                </a:r>
                <a:r>
                  <a:rPr lang="pt-BR" dirty="0" smtClean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03400"/>
                <a:ext cx="11144535" cy="5054600"/>
              </a:xfrm>
              <a:blipFill rotWithShape="0">
                <a:blip r:embed="rId3"/>
                <a:stretch>
                  <a:fillRect l="-656" t="-2533" r="-437" b="-1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0/0f/Tangent_to_a_curve.svg/220px-Tangent_to_a_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11" y="95333"/>
            <a:ext cx="1994622" cy="139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236201" y="268365"/>
            <a:ext cx="195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A linha vermelha é </a:t>
            </a:r>
            <a:r>
              <a:rPr lang="pt-BR" sz="1400" b="1" dirty="0"/>
              <a:t>tangencial</a:t>
            </a:r>
            <a:r>
              <a:rPr lang="pt-BR" sz="1400" dirty="0"/>
              <a:t> à curva no ponto marcado </a:t>
            </a:r>
            <a:r>
              <a:rPr lang="pt-BR" sz="1400" dirty="0" smtClean="0"/>
              <a:t>pelo círculo vermelho</a:t>
            </a:r>
            <a:r>
              <a:rPr lang="pt-BR" sz="1400" dirty="0"/>
              <a:t>. Sua </a:t>
            </a:r>
            <a:r>
              <a:rPr lang="pt-BR" sz="1400" b="1" dirty="0"/>
              <a:t>inclinação</a:t>
            </a:r>
            <a:r>
              <a:rPr lang="pt-BR" sz="1400" dirty="0"/>
              <a:t> é a </a:t>
            </a:r>
            <a:r>
              <a:rPr lang="pt-BR" sz="1400" b="1" dirty="0" smtClean="0"/>
              <a:t>derivada</a:t>
            </a:r>
            <a:r>
              <a:rPr lang="pt-BR" sz="1400" dirty="0" smtClean="0"/>
              <a:t> naquele ponto.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957489"/>
          </a:xfrm>
        </p:spPr>
        <p:txBody>
          <a:bodyPr/>
          <a:lstStyle/>
          <a:p>
            <a:r>
              <a:rPr lang="pt-BR" dirty="0"/>
              <a:t>Minimizando a 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 smtClean="0"/>
                  <a:t>Portanto, voltando à equação </a:t>
                </a:r>
                <a:r>
                  <a:rPr lang="pt-BR" dirty="0"/>
                  <a:t>da </a:t>
                </a:r>
                <a:r>
                  <a:rPr lang="pt-BR" dirty="0" smtClean="0"/>
                  <a:t>derivada parcial de primeira ordem igual </a:t>
                </a:r>
                <a:r>
                  <a:rPr lang="pt-BR" dirty="0"/>
                  <a:t>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isolando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 smtClean="0"/>
                  <a:t>Essa </a:t>
                </a:r>
                <a:r>
                  <a:rPr lang="pt-BR" dirty="0"/>
                  <a:t>equação é conhecida como 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 nos dá a </a:t>
                </a:r>
                <a:r>
                  <a:rPr lang="pt-BR" b="1" i="1" dirty="0"/>
                  <a:t>solução ótima </a:t>
                </a:r>
                <a:r>
                  <a:rPr lang="pt-BR" dirty="0"/>
                  <a:t>em relação a minimização </a:t>
                </a:r>
                <a:r>
                  <a:rPr lang="pt-BR" dirty="0" smtClean="0"/>
                  <a:t>do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para esse sistema de equações</a:t>
                </a:r>
                <a:r>
                  <a:rPr lang="pt-BR" dirty="0" smtClean="0"/>
                  <a:t>.</a:t>
                </a:r>
              </a:p>
              <a:p>
                <a:pPr marL="0" indent="0">
                  <a:buNone/>
                </a:pPr>
                <a:r>
                  <a:rPr lang="pt-BR" b="1" dirty="0" smtClean="0"/>
                  <a:t>Observações</a:t>
                </a:r>
                <a:r>
                  <a:rPr lang="pt-BR" b="1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matriz quadrada,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for </a:t>
                </a:r>
                <a:r>
                  <a:rPr lang="pt-BR" b="1" i="1" dirty="0"/>
                  <a:t>invertível</a:t>
                </a:r>
                <a:r>
                  <a:rPr lang="pt-BR" dirty="0"/>
                  <a:t> (se ela for </a:t>
                </a:r>
                <a:r>
                  <a:rPr lang="pt-BR" b="1" i="1" dirty="0"/>
                  <a:t>não-singular</a:t>
                </a:r>
                <a:r>
                  <a:rPr lang="pt-BR" dirty="0"/>
                  <a:t>), ou seja, com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determinados</a:t>
                </a:r>
                <a:r>
                  <a:rPr lang="pt-BR" dirty="0"/>
                  <a:t> ou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quando o número de equações (i.e., pares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é igual ou maior do que o número de incógnitas (i.e., pesos), ou seja,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posto</a:t>
                </a:r>
                <a:r>
                  <a:rPr lang="pt-BR" dirty="0"/>
                  <a:t> menor do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 smtClean="0"/>
                  <a:t>e, portanto, </a:t>
                </a:r>
                <a:r>
                  <a:rPr lang="pt-BR" dirty="0"/>
                  <a:t>é </a:t>
                </a:r>
                <a:r>
                  <a:rPr lang="pt-BR" b="1" i="1" dirty="0"/>
                  <a:t>singular</a:t>
                </a:r>
                <a:r>
                  <a:rPr lang="pt-BR" dirty="0"/>
                  <a:t> (ou seja,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não tem uma inversa). Neste caso, não existe solução ou ela não é única.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  <a:blipFill rotWithShape="0">
                <a:blip r:embed="rId3"/>
                <a:stretch>
                  <a:fillRect l="-817" t="-2564" r="-13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45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15142</TotalTime>
  <Words>1419</Words>
  <Application>Microsoft Office PowerPoint</Application>
  <PresentationFormat>Widescreen</PresentationFormat>
  <Paragraphs>266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Formal do Problema</vt:lpstr>
      <vt:lpstr>Função de Erro</vt:lpstr>
      <vt:lpstr>Minimizando a Função de Erro</vt:lpstr>
      <vt:lpstr>Minimizando a Função de Erro</vt:lpstr>
      <vt:lpstr>Superfície de Erro</vt:lpstr>
      <vt:lpstr>Superfície de Erro: Exemplo #1</vt:lpstr>
      <vt:lpstr>Superfície de Erro: Exemplo #2</vt:lpstr>
      <vt:lpstr>Formatos diferentes para a superfície de erro</vt:lpstr>
      <vt:lpstr>Desvantagens da forma fechada (Eq. Normal)</vt:lpstr>
      <vt:lpstr>Tarefas</vt:lpstr>
      <vt:lpstr>PowerPoint Presentation</vt:lpstr>
      <vt:lpstr>PowerPoint Presentation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2045</cp:revision>
  <dcterms:created xsi:type="dcterms:W3CDTF">2020-02-17T11:18:32Z</dcterms:created>
  <dcterms:modified xsi:type="dcterms:W3CDTF">2021-09-24T16:45:02Z</dcterms:modified>
</cp:coreProperties>
</file>